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97"/>
  </p:notesMasterIdLst>
  <p:sldIdLst>
    <p:sldId id="34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4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357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45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51" r:id="rId71"/>
    <p:sldId id="352" r:id="rId72"/>
    <p:sldId id="346" r:id="rId73"/>
    <p:sldId id="350" r:id="rId74"/>
    <p:sldId id="347" r:id="rId75"/>
    <p:sldId id="348" r:id="rId76"/>
    <p:sldId id="349" r:id="rId77"/>
    <p:sldId id="353" r:id="rId78"/>
    <p:sldId id="354" r:id="rId79"/>
    <p:sldId id="355" r:id="rId80"/>
    <p:sldId id="327" r:id="rId81"/>
    <p:sldId id="356" r:id="rId82"/>
    <p:sldId id="328" r:id="rId83"/>
    <p:sldId id="329" r:id="rId84"/>
    <p:sldId id="330" r:id="rId85"/>
    <p:sldId id="331" r:id="rId86"/>
    <p:sldId id="332" r:id="rId87"/>
    <p:sldId id="333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3F8F52-9C1A-44F6-95B2-BC10365D8A80}">
          <p14:sldIdLst>
            <p14:sldId id="344"/>
          </p14:sldIdLst>
        </p14:section>
        <p14:section name="프로젝트 개요/설명" id="{937A12A8-5EF3-4C8D-A4AA-8C418B62FB73}">
          <p14:sldIdLst>
            <p14:sldId id="257"/>
            <p14:sldId id="258"/>
            <p14:sldId id="259"/>
          </p14:sldIdLst>
        </p14:section>
        <p14:section name="프로젝트 팀 구성 및 역할" id="{009BB927-048F-4BAE-9AAB-DF27382025BB}">
          <p14:sldIdLst>
            <p14:sldId id="260"/>
          </p14:sldIdLst>
        </p14:section>
        <p14:section name="프로젝트 수행 절차 및 방법" id="{F27FE2D4-985E-4D28-A350-B911F9D82AB1}">
          <p14:sldIdLst>
            <p14:sldId id="261"/>
            <p14:sldId id="262"/>
            <p14:sldId id="263"/>
            <p14:sldId id="264"/>
          </p14:sldIdLst>
        </p14:section>
        <p14:section name="프로젝트 수행 경과(WEB-FRONT)" id="{6D8D9D35-82E9-4C23-BB13-812A04904057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34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35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45"/>
          </p14:sldIdLst>
        </p14:section>
        <p14:section name="프로젝트 수행 경과(Backoffic" id="{415F65F9-C738-40B3-AD1C-37F45AFAA69A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51"/>
            <p14:sldId id="352"/>
            <p14:sldId id="346"/>
            <p14:sldId id="350"/>
            <p14:sldId id="347"/>
            <p14:sldId id="348"/>
            <p14:sldId id="349"/>
            <p14:sldId id="353"/>
            <p14:sldId id="354"/>
            <p14:sldId id="355"/>
            <p14:sldId id="327"/>
            <p14:sldId id="356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커머스 7차" initials="이7" lastIdx="0" clrIdx="0">
    <p:extLst>
      <p:ext uri="{19B8F6BF-5375-455C-9EA6-DF929625EA0E}">
        <p15:presenceInfo xmlns:p15="http://schemas.microsoft.com/office/powerpoint/2012/main" userId="이커머스 7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FE1"/>
    <a:srgbClr val="F9F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92" autoAdjust="0"/>
    <p:restoredTop sz="96147"/>
  </p:normalViewPr>
  <p:slideViewPr>
    <p:cSldViewPr>
      <p:cViewPr>
        <p:scale>
          <a:sx n="50" d="100"/>
          <a:sy n="50" d="100"/>
        </p:scale>
        <p:origin x="396" y="966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40E98FE-D6F7-49B4-BC69-14B7FED61DCA}" type="datetime1">
              <a:rPr lang="ko-KR" altLang="en-US"/>
              <a:pPr lvl="0">
                <a:defRPr/>
              </a:pPr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30FEB74-2A84-4046-B31F-75683B0E8F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반려동물 양육 가구 비율은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17.4%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25.4%</a:t>
            </a:r>
            <a:r>
              <a:rPr lang="ko-KR" altLang="en-US" sz="1200">
                <a:latin typeface="+mj-ea"/>
                <a:ea typeface="+mj-ea"/>
              </a:rPr>
              <a:t>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200">
                <a:latin typeface="+mj-ea"/>
                <a:ea typeface="+mj-ea"/>
              </a:rPr>
              <a:t>가구 내 반려동물 수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개와 고양이 등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524</a:t>
            </a:r>
            <a:r>
              <a:rPr lang="ko-KR" altLang="en-US" sz="1200">
                <a:latin typeface="+mj-ea"/>
                <a:ea typeface="+mj-ea"/>
              </a:rPr>
              <a:t>만 마리에서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799</a:t>
            </a:r>
            <a:r>
              <a:rPr lang="ko-KR" altLang="en-US" sz="1200">
                <a:latin typeface="+mj-ea"/>
                <a:ea typeface="+mj-ea"/>
              </a:rPr>
              <a:t>만 마리로 증가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국회도서관이 경찰청으로부터 제출받은 자료에 의하면 ‘동물보호법’ 위반 사건 발생건수는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69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1290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, 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검거건수는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64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942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 대폭 증가했다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.</a:t>
            </a: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99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전국 유기동물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6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년째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만마리 이상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보호소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곳당 평균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474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마리 관리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포화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민간은 운영비 부담 더 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…41.4% 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사비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입양 중요성에도 여전히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펫숍 구매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 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많아</a:t>
            </a:r>
            <a:r>
              <a:rPr lang="ko-KR" altLang="en-US"/>
              <a:t/>
            </a:r>
            <a:br>
              <a:rPr lang="ko-KR" altLang="en-US"/>
            </a:b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2020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18.6%→2023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24%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로 증가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5775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0285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3.png"/><Relationship Id="rId5" Type="http://schemas.openxmlformats.org/officeDocument/2006/relationships/image" Target="../media/image13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9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yoseoul.co.kr/news/articleView.html?idxno=49142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2000250" y="4951896"/>
            <a:ext cx="14300200" cy="1955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 dirty="0">
                <a:latin typeface="+mj-ea"/>
                <a:ea typeface="+mj-ea"/>
              </a:rPr>
              <a:t>(</a:t>
            </a:r>
            <a:r>
              <a:rPr lang="ko-KR" altLang="en-US" sz="3600" dirty="0">
                <a:latin typeface="+mj-ea"/>
                <a:ea typeface="+mj-ea"/>
              </a:rPr>
              <a:t>유기동물 입양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>
                <a:latin typeface="+mj-ea"/>
                <a:ea typeface="+mj-ea"/>
              </a:rPr>
              <a:t>커뮤니티 및 반려동물 용품 판매</a:t>
            </a:r>
            <a:r>
              <a:rPr lang="en-US" altLang="ko-KR" sz="3600" dirty="0">
                <a:latin typeface="+mj-ea"/>
                <a:ea typeface="+mj-ea"/>
              </a:rPr>
              <a:t>)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2832100" y="3897796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384" y="2451825"/>
            <a:ext cx="2666373" cy="27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4290628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WEB - FRONT </a:t>
            </a: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6011652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320" y="195139"/>
            <a:ext cx="1044116" cy="1068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07596" y="90419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888" y="942150"/>
            <a:ext cx="4621098" cy="883685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781474" y="175773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445186" y="158850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532" y="444500"/>
            <a:ext cx="7975600" cy="9334500"/>
          </a:xfrm>
          <a:prstGeom prst="rect">
            <a:avLst/>
          </a:prstGeom>
        </p:spPr>
      </p:pic>
      <p:graphicFrame>
        <p:nvGraphicFramePr>
          <p:cNvPr id="9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106880"/>
              </p:ext>
            </p:extLst>
          </p:nvPr>
        </p:nvGraphicFramePr>
        <p:xfrm>
          <a:off x="9795932" y="557003"/>
          <a:ext cx="6697027" cy="9004114"/>
        </p:xfrm>
        <a:graphic>
          <a:graphicData uri="http://schemas.openxmlformats.org/drawingml/2006/table">
            <a:tbl>
              <a:tblPr/>
              <a:tblGrid>
                <a:gridCol w="85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4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6857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96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/>
                        </a:rPr>
                        <a:t>메인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857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85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 로그인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 err="1" smtClean="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0" algn="l"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 err="1" smtClean="0">
                          <a:latin typeface="+mn-ea"/>
                          <a:ea typeface="+mn-ea"/>
                        </a:rPr>
                        <a:t>후원등으로</a:t>
                      </a: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접근 가능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 err="1" smtClean="0">
                          <a:latin typeface="+mn-ea"/>
                          <a:ea typeface="+mn-ea"/>
                        </a:rPr>
                        <a:t>입양관련</a:t>
                      </a: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카테고리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페이지 이동 및 공고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보러가기로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페이지 이동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 홈페이지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관련 정보를 하단에 표시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9638" y="539242"/>
            <a:ext cx="7520805" cy="914501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383188" y="782004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399584" y="705171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99784" y="781779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24934" y="60090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312" y="435484"/>
            <a:ext cx="7975600" cy="9334500"/>
          </a:xfrm>
          <a:prstGeom prst="rect">
            <a:avLst/>
          </a:prstGeom>
        </p:spPr>
      </p:pic>
      <p:graphicFrame>
        <p:nvGraphicFramePr>
          <p:cNvPr id="1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88771"/>
              </p:ext>
            </p:extLst>
          </p:nvPr>
        </p:nvGraphicFramePr>
        <p:xfrm>
          <a:off x="9323312" y="586698"/>
          <a:ext cx="7115600" cy="9050104"/>
        </p:xfrm>
        <a:graphic>
          <a:graphicData uri="http://schemas.openxmlformats.org/drawingml/2006/table">
            <a:tbl>
              <a:tblPr/>
              <a:tblGrid>
                <a:gridCol w="726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1142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5398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/>
                        </a:rPr>
                        <a:t>로그인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9993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99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9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48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45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/>
                        <a:t>아이디 저장하기 체크 시 쿠키에 아이디 저장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840020"/>
              </p:ext>
            </p:extLst>
          </p:nvPr>
        </p:nvGraphicFramePr>
        <p:xfrm>
          <a:off x="9534222" y="591399"/>
          <a:ext cx="6657119" cy="9040702"/>
        </p:xfrm>
        <a:graphic>
          <a:graphicData uri="http://schemas.openxmlformats.org/drawingml/2006/table">
            <a:tbl>
              <a:tblPr/>
              <a:tblGrid>
                <a:gridCol w="679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7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718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58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718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71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55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다음 </a:t>
                      </a:r>
                      <a:r>
                        <a:rPr lang="ko-KR" altLang="en-US" sz="2400" dirty="0"/>
                        <a:t>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57976"/>
              </p:ext>
            </p:extLst>
          </p:nvPr>
        </p:nvGraphicFramePr>
        <p:xfrm>
          <a:off x="9601200" y="647701"/>
          <a:ext cx="6908800" cy="9064922"/>
        </p:xfrm>
        <a:graphic>
          <a:graphicData uri="http://schemas.openxmlformats.org/drawingml/2006/table">
            <a:tbl>
              <a:tblPr/>
              <a:tblGrid>
                <a:gridCol w="704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아이디 입력 칸에 값 입력 시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암호와 암호 재확인 칸에 값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/>
                        <a:t>우편번호 찾기 버튼 클릭 시 다음 우편번호 팝업 창 호출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 smtClean="0"/>
                        <a:t>연락처</a:t>
                      </a:r>
                      <a:r>
                        <a:rPr lang="en-US" altLang="ko-KR" sz="2000" dirty="0" smtClean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5</a:t>
                      </a:r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78514" y="503520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5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46423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아이디 찾기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08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000" dirty="0"/>
                        <a:t>아이디 찾기 버튼 클릭 시 입력한 이름과 이메일을 가지고 아이디 찾기 결과 페이지로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88" y="777362"/>
            <a:ext cx="7880986" cy="81734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68" y="1055607"/>
            <a:ext cx="7880986" cy="817347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7199784" y="6515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69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45920"/>
              </p:ext>
            </p:extLst>
          </p:nvPr>
        </p:nvGraphicFramePr>
        <p:xfrm>
          <a:off x="9601200" y="647701"/>
          <a:ext cx="6779604" cy="8924289"/>
        </p:xfrm>
        <a:graphic>
          <a:graphicData uri="http://schemas.openxmlformats.org/drawingml/2006/table">
            <a:tbl>
              <a:tblPr/>
              <a:tblGrid>
                <a:gridCol w="6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7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62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2697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62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6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212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597" y="884640"/>
            <a:ext cx="6144635" cy="845421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76648" y="773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5234902" y="65485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6649884" y="774807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448581"/>
              </p:ext>
            </p:extLst>
          </p:nvPr>
        </p:nvGraphicFramePr>
        <p:xfrm>
          <a:off x="9452492" y="606999"/>
          <a:ext cx="7063858" cy="8892984"/>
        </p:xfrm>
        <a:graphic>
          <a:graphicData uri="http://schemas.openxmlformats.org/drawingml/2006/table">
            <a:tbl>
              <a:tblPr/>
              <a:tblGrid>
                <a:gridCol w="72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47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92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47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2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2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이메일로 이동 </a:t>
                      </a:r>
                      <a:endParaRPr kumimoji="0" lang="en-US" altLang="ko-KR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 확인 후 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URL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비밀번호로 비밀번호 업데이트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438722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2" y="498984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2" y="3379304"/>
            <a:ext cx="8537127" cy="247983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782" y="498984"/>
            <a:ext cx="7975600" cy="93345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794902"/>
              </p:ext>
            </p:extLst>
          </p:nvPr>
        </p:nvGraphicFramePr>
        <p:xfrm>
          <a:off x="9554653" y="719742"/>
          <a:ext cx="7063858" cy="8892984"/>
        </p:xfrm>
        <a:graphic>
          <a:graphicData uri="http://schemas.openxmlformats.org/drawingml/2006/table">
            <a:tbl>
              <a:tblPr/>
              <a:tblGrid>
                <a:gridCol w="72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47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92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47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4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27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29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이메일로 이동 </a:t>
                      </a:r>
                      <a:endParaRPr kumimoji="0" lang="en-US" altLang="ko-KR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-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 확인 후 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URL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</a:t>
                      </a:r>
                      <a:r>
                        <a:rPr kumimoji="0" lang="en-US" altLang="ko-K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임시 비밀번호로 비밀번호 업데이트</a:t>
                      </a:r>
                      <a:endPara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43872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3131332" y="417139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713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668144"/>
              </p:ext>
            </p:extLst>
          </p:nvPr>
        </p:nvGraphicFramePr>
        <p:xfrm>
          <a:off x="9664123" y="767650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2781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국회도서관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반려동물 양육 가구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반려동물 양육 가구 비율은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17.4%</a:t>
            </a:r>
            <a:r>
              <a:rPr lang="ko-KR" altLang="en-US" sz="2500">
                <a:latin typeface="+mj-ea"/>
                <a:ea typeface="+mj-ea"/>
              </a:rPr>
              <a:t>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25.4%</a:t>
            </a:r>
            <a:r>
              <a:rPr lang="ko-KR" altLang="en-US" sz="2500">
                <a:latin typeface="+mj-ea"/>
                <a:ea typeface="+mj-ea"/>
              </a:rPr>
              <a:t>로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가구 내 반려동물 수</a:t>
            </a:r>
            <a:r>
              <a:rPr lang="en-US" altLang="ko-KR" sz="2500">
                <a:latin typeface="+mj-ea"/>
                <a:ea typeface="+mj-ea"/>
              </a:rPr>
              <a:t>(</a:t>
            </a:r>
            <a:r>
              <a:rPr lang="ko-KR" altLang="en-US" sz="2500">
                <a:latin typeface="+mj-ea"/>
                <a:ea typeface="+mj-ea"/>
              </a:rPr>
              <a:t>개와 고양이 등</a:t>
            </a:r>
            <a:r>
              <a:rPr lang="en-US" altLang="ko-KR" sz="2500">
                <a:latin typeface="+mj-ea"/>
                <a:ea typeface="+mj-ea"/>
              </a:rPr>
              <a:t>)</a:t>
            </a:r>
            <a:r>
              <a:rPr lang="ko-KR" altLang="en-US" sz="2500">
                <a:latin typeface="+mj-ea"/>
                <a:ea typeface="+mj-ea"/>
              </a:rPr>
              <a:t>는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524</a:t>
            </a:r>
            <a:r>
              <a:rPr lang="ko-KR" altLang="en-US" sz="2500">
                <a:latin typeface="+mj-ea"/>
                <a:ea typeface="+mj-ea"/>
              </a:rPr>
              <a:t>만 마리에서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799</a:t>
            </a:r>
            <a:r>
              <a:rPr lang="ko-KR" altLang="en-US" sz="2500">
                <a:latin typeface="+mj-ea"/>
                <a:ea typeface="+mj-ea"/>
              </a:rPr>
              <a:t>만 마리로 증가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6028" y="1363080"/>
            <a:ext cx="8226216" cy="702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3588" y="437535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44156"/>
              </p:ext>
            </p:extLst>
          </p:nvPr>
        </p:nvGraphicFramePr>
        <p:xfrm>
          <a:off x="9448800" y="767650"/>
          <a:ext cx="6477000" cy="8897342"/>
        </p:xfrm>
        <a:graphic>
          <a:graphicData uri="http://schemas.openxmlformats.org/drawingml/2006/table">
            <a:tbl>
              <a:tblPr firstRow="1" bandRow="1"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1" i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개인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정보변</a:t>
                      </a:r>
                      <a:r>
                        <a:rPr lang="ko-KR" altLang="en-US" sz="2400" b="1" i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경</a:t>
                      </a:r>
                      <a:endParaRPr lang="en-US" altLang="ko-KR" sz="2400" b="1" i="1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380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400" b="0" spc="0" dirty="0" smtClean="0">
                          <a:solidFill>
                            <a:schemeClr val="tx1"/>
                          </a:solidFill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/>
                        </a:rPr>
                        <a:t> 연락처 변경</a:t>
                      </a:r>
                      <a:endParaRPr lang="ko-KR" altLang="en-US" sz="2400" b="0" spc="0" dirty="0">
                        <a:solidFill>
                          <a:schemeClr val="tx1"/>
                        </a:solidFill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480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2</a:t>
                      </a:r>
                      <a:endParaRPr lang="en-US" altLang="ko-KR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spc="0" dirty="0" smtClean="0">
                        <a:solidFill>
                          <a:schemeClr val="tx1"/>
                        </a:solidFill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spc="0" dirty="0" smtClean="0">
                          <a:solidFill>
                            <a:schemeClr val="tx1"/>
                          </a:solidFill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/>
                        </a:rPr>
                        <a:t> 주소 변경</a:t>
                      </a:r>
                    </a:p>
                    <a:p>
                      <a:pPr algn="l"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endParaRPr lang="en-US" altLang="ko-KR" sz="2400" b="0" spc="0" dirty="0">
                        <a:solidFill>
                          <a:schemeClr val="tx1"/>
                        </a:solidFill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480520"/>
                  </a:ext>
                </a:extLst>
              </a:tr>
              <a:tr h="7695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3</a:t>
                      </a:r>
                      <a:endParaRPr lang="en-US" altLang="ko-KR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반려동물 보유 변경</a:t>
                      </a:r>
                    </a:p>
                    <a:p>
                      <a:pPr algn="l"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endParaRPr lang="en-US" altLang="ko-KR" sz="2400" b="0" spc="0" dirty="0">
                        <a:solidFill>
                          <a:schemeClr val="tx1"/>
                        </a:solidFill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866635"/>
                  </a:ext>
                </a:extLst>
              </a:tr>
              <a:tr h="7695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4</a:t>
                      </a:r>
                      <a:endParaRPr lang="en-US" altLang="ko-KR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마케팅 수신 동의 변경</a:t>
                      </a:r>
                      <a:endParaRPr lang="en-US" altLang="ko-KR" sz="2400" b="0" spc="0" dirty="0" smtClean="0">
                        <a:solidFill>
                          <a:schemeClr val="tx1"/>
                        </a:solidFill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/>
                      </a:endParaRPr>
                    </a:p>
                    <a:p>
                      <a:pPr algn="l"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endParaRPr lang="en-US" altLang="ko-KR" sz="2400" b="0" spc="0" dirty="0">
                        <a:solidFill>
                          <a:schemeClr val="tx1"/>
                        </a:solidFill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182376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619079" y="682132"/>
            <a:ext cx="8216993" cy="5036859"/>
            <a:chOff x="619079" y="682132"/>
            <a:chExt cx="8216993" cy="5036859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079" y="682132"/>
              <a:ext cx="8216993" cy="5036859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3810000" y="346710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7162800" y="388331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846204" y="421033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3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79075" y="4575867"/>
              <a:ext cx="293914" cy="25085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4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345439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현재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입력 후 데이터를 비교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및 신규비밀번호 확인을 입력하여 두 데이터가 일치하면 수정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1075048"/>
            <a:ext cx="6960664" cy="810450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7235788" y="7852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304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020808"/>
              </p:ext>
            </p:extLst>
          </p:nvPr>
        </p:nvGraphicFramePr>
        <p:xfrm>
          <a:off x="9945746" y="811850"/>
          <a:ext cx="6903831" cy="8627010"/>
        </p:xfrm>
        <a:graphic>
          <a:graphicData uri="http://schemas.openxmlformats.org/drawingml/2006/table">
            <a:tbl>
              <a:tblPr/>
              <a:tblGrid>
                <a:gridCol w="704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35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08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35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3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15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회원탈퇴로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53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400" dirty="0" err="1" smtClean="0">
                          <a:latin typeface="+mj-ea"/>
                          <a:ea typeface="+mj-ea"/>
                        </a:rPr>
                        <a:t>구매이력</a:t>
                      </a:r>
                      <a:r>
                        <a:rPr lang="ko-KR" altLang="en-US" sz="24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37" y="426976"/>
            <a:ext cx="8367847" cy="459642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52" y="5125355"/>
            <a:ext cx="8362586" cy="462665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7842827" y="27288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1583160" y="826930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407383"/>
              </p:ext>
            </p:extLst>
          </p:nvPr>
        </p:nvGraphicFramePr>
        <p:xfrm>
          <a:off x="9609383" y="712743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탈퇴 버튼 클릭 시 확인 창이 나오며 확인할 시 로그아웃되고 로그인을 더 이상 못 하게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77" y="2648507"/>
            <a:ext cx="8291287" cy="478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639912"/>
              </p:ext>
            </p:extLst>
          </p:nvPr>
        </p:nvGraphicFramePr>
        <p:xfrm>
          <a:off x="9432364" y="110490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</a:t>
                      </a: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연결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답변여부도 확인가능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 클릭 </a:t>
                      </a:r>
                      <a:r>
                        <a:rPr lang="ko-KR" altLang="en-US" sz="2400" dirty="0"/>
                        <a:t>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44" y="2299184"/>
            <a:ext cx="8289859" cy="5859488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763180" y="507191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6587716" y="432443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015302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 클릭 </a:t>
                      </a:r>
                      <a:r>
                        <a:rPr lang="ko-KR" altLang="en-US" sz="2400" dirty="0"/>
                        <a:t>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707676"/>
              </p:ext>
            </p:extLst>
          </p:nvPr>
        </p:nvGraphicFramePr>
        <p:xfrm>
          <a:off x="9601200" y="118110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공지사항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 </a:t>
                      </a:r>
                      <a:r>
                        <a:rPr lang="ko-KR" altLang="en-US" sz="2400" dirty="0" err="1" smtClean="0"/>
                        <a:t>페이징</a:t>
                      </a:r>
                      <a:r>
                        <a:rPr lang="ko-KR" altLang="en-US" sz="2400" dirty="0" smtClean="0"/>
                        <a:t> </a:t>
                      </a:r>
                      <a:r>
                        <a:rPr lang="ko-KR" altLang="en-US" sz="2400" dirty="0"/>
                        <a:t>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647056" y="2191172"/>
            <a:ext cx="8331844" cy="5093879"/>
            <a:chOff x="838200" y="599888"/>
            <a:chExt cx="7721600" cy="46767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599888"/>
              <a:ext cx="7721600" cy="4676781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919348" y="2675708"/>
              <a:ext cx="12954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4326" y="2528752"/>
              <a:ext cx="1295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919348" y="22740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096000" y="25026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449665"/>
              </p:ext>
            </p:extLst>
          </p:nvPr>
        </p:nvGraphicFramePr>
        <p:xfrm>
          <a:off x="9462430" y="1104900"/>
          <a:ext cx="7053920" cy="8305801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9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6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 찾는 질문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9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자주 찾는 질문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 </a:t>
                      </a:r>
                      <a:r>
                        <a:rPr lang="ko-KR" altLang="en-US" sz="2400" dirty="0" err="1" smtClean="0"/>
                        <a:t>페이징</a:t>
                      </a:r>
                      <a:r>
                        <a:rPr lang="ko-KR" altLang="en-US" sz="2400" dirty="0" smtClean="0"/>
                        <a:t> </a:t>
                      </a:r>
                      <a:r>
                        <a:rPr lang="ko-KR" altLang="en-US" sz="2400" dirty="0"/>
                        <a:t>기능을 통해 </a:t>
                      </a:r>
                      <a:r>
                        <a:rPr lang="ko-KR" altLang="en-US" sz="2400" dirty="0" smtClean="0"/>
                        <a:t>자주 찾는 질문 </a:t>
                      </a:r>
                      <a:r>
                        <a:rPr lang="ko-KR" altLang="en-US" sz="2400" dirty="0"/>
                        <a:t>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701429" y="940527"/>
            <a:ext cx="8052292" cy="4441825"/>
            <a:chOff x="701429" y="940527"/>
            <a:chExt cx="8052292" cy="444182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429" y="940527"/>
              <a:ext cx="8052292" cy="444182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880159" y="3627066"/>
              <a:ext cx="1295400" cy="6150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880159" y="3200628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00600" y="3032852"/>
              <a:ext cx="14478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336712" y="3049089"/>
              <a:ext cx="381951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838365"/>
              </p:ext>
            </p:extLst>
          </p:nvPr>
        </p:nvGraphicFramePr>
        <p:xfrm>
          <a:off x="9452492" y="876300"/>
          <a:ext cx="6930508" cy="8659688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180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536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61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6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29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dirty="0" smtClean="0"/>
                        <a:t> 1:1 </a:t>
                      </a:r>
                      <a:r>
                        <a:rPr lang="ko-KR" altLang="en-US" sz="2400" dirty="0"/>
                        <a:t>문의 분류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상품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구매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결제 등</a:t>
                      </a:r>
                      <a:r>
                        <a:rPr lang="en-US" altLang="ko-KR" sz="2400" dirty="0"/>
                        <a:t>) </a:t>
                      </a:r>
                      <a:r>
                        <a:rPr lang="ko-KR" altLang="en-US" sz="2400" dirty="0"/>
                        <a:t>선택 가능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29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파일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선택 버튼 클릭 시 이미지 업로드 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29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등록 </a:t>
                      </a:r>
                      <a:r>
                        <a:rPr lang="ko-KR" altLang="en-US" sz="2400" dirty="0"/>
                        <a:t>버튼 클릭 시 </a:t>
                      </a:r>
                      <a:r>
                        <a:rPr lang="en-US" altLang="ko-KR" sz="2400" dirty="0"/>
                        <a:t>1:1 </a:t>
                      </a:r>
                      <a:r>
                        <a:rPr lang="ko-KR" altLang="en-US" sz="24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40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</a:t>
                      </a:r>
                      <a:r>
                        <a:rPr lang="ko-KR" altLang="en-US" sz="2400" dirty="0" err="1" smtClean="0"/>
                        <a:t>비로그인</a:t>
                      </a:r>
                      <a:r>
                        <a:rPr lang="ko-KR" altLang="en-US" sz="2400" dirty="0" smtClean="0"/>
                        <a:t> </a:t>
                      </a:r>
                      <a:r>
                        <a:rPr lang="ko-KR" altLang="en-US" sz="2400" dirty="0"/>
                        <a:t>상태에서 접근 시 </a:t>
                      </a:r>
                      <a:r>
                        <a:rPr lang="en-US" altLang="ko-KR" sz="2400" dirty="0"/>
                        <a:t>‘</a:t>
                      </a:r>
                      <a:r>
                        <a:rPr lang="ko-KR" altLang="en-US" sz="2400" dirty="0"/>
                        <a:t>로그인이 필요한 서비스입니다</a:t>
                      </a:r>
                      <a:r>
                        <a:rPr lang="en-US" altLang="ko-KR" sz="2400" dirty="0"/>
                        <a:t>!’ </a:t>
                      </a:r>
                      <a:r>
                        <a:rPr lang="ko-KR" altLang="en-US" sz="24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978694" y="561975"/>
            <a:ext cx="7424352" cy="8542089"/>
            <a:chOff x="978694" y="561975"/>
            <a:chExt cx="7424352" cy="8542089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1D48FAF0-46DA-ED47-26F6-1DC43F1B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8674100"/>
              <a:ext cx="25400" cy="228600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E40B567F-D39A-37AE-4093-CF166E26C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937500"/>
              <a:ext cx="25400" cy="228600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D414068C-82D3-B1C8-7B77-BE1ACC64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200900"/>
              <a:ext cx="25400" cy="22860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9811CB73-18AE-054B-5250-6871DB2B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6477000"/>
              <a:ext cx="25400" cy="22860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6C5CBD08-DB1E-5A09-09A1-8EEE420C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5740400"/>
              <a:ext cx="25400" cy="228600"/>
            </a:xfrm>
            <a:prstGeom prst="rect">
              <a:avLst/>
            </a:prstGeom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0A359A1-F21C-847F-CC8E-EF774793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800" y="4851400"/>
              <a:ext cx="6692900" cy="127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9630" y="561975"/>
              <a:ext cx="7223416" cy="492442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694" y="5854700"/>
              <a:ext cx="7377112" cy="324936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657600" y="2933700"/>
              <a:ext cx="914400" cy="1828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4658879" y="283556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57600" y="4814752"/>
              <a:ext cx="1387992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3276600" y="477939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24400" y="5067300"/>
              <a:ext cx="702192" cy="260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426592" y="481186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323049" y="3619500"/>
              <a:ext cx="1115351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89906" y="5854700"/>
              <a:ext cx="3467894" cy="2516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23853" y="6148252"/>
              <a:ext cx="3029347" cy="1003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322023" y="579228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4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286982"/>
              </p:ext>
            </p:extLst>
          </p:nvPr>
        </p:nvGraphicFramePr>
        <p:xfrm>
          <a:off x="9452492" y="876300"/>
          <a:ext cx="6930508" cy="8443664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288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4156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72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 smtClean="0"/>
                        <a:t> </a:t>
                      </a:r>
                      <a:r>
                        <a:rPr lang="ko-KR" altLang="en-US" sz="2400" dirty="0" smtClean="0"/>
                        <a:t>카테고리 </a:t>
                      </a:r>
                      <a:r>
                        <a:rPr lang="ko-KR" altLang="en-US" sz="2400" dirty="0"/>
                        <a:t>클릭 시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 err="1"/>
                        <a:t>전체글보기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인기글보기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자유게시판</a:t>
                      </a:r>
                      <a:r>
                        <a:rPr lang="en-US" altLang="ko-KR" sz="2400" dirty="0"/>
                        <a:t>, Q&amp;A,</a:t>
                      </a:r>
                      <a:r>
                        <a:rPr lang="ko-KR" altLang="en-US" sz="2400" dirty="0"/>
                        <a:t>입양후기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정보글</a:t>
                      </a:r>
                      <a:r>
                        <a:rPr lang="en-US" altLang="ko-KR" sz="2400" dirty="0"/>
                        <a:t>) </a:t>
                      </a:r>
                      <a:r>
                        <a:rPr lang="ko-KR" altLang="en-US" sz="2400" dirty="0"/>
                        <a:t>접근가능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71" y="876300"/>
            <a:ext cx="8047718" cy="8686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379804" y="27068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020" y="1831132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latin typeface="+mj-ea"/>
                <a:ea typeface="+mj-ea"/>
              </a:rPr>
              <a:t>&lt; </a:t>
            </a:r>
            <a:r>
              <a:rPr lang="ko-KR" altLang="en-US" sz="4000" b="1" dirty="0">
                <a:latin typeface="+mj-ea"/>
                <a:ea typeface="+mj-ea"/>
              </a:rPr>
              <a:t>유기동물 증가</a:t>
            </a:r>
            <a:r>
              <a:rPr lang="en-US" altLang="ko-KR" sz="4000" b="1" dirty="0">
                <a:latin typeface="+mj-ea"/>
                <a:ea typeface="+mj-ea"/>
              </a:rPr>
              <a:t>&gt;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7444" y="2978723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유기동물 수는 </a:t>
            </a:r>
            <a:r>
              <a:rPr lang="en-US" altLang="ko-KR">
                <a:latin typeface="+mj-ea"/>
                <a:ea typeface="+mj-ea"/>
              </a:rPr>
              <a:t>2017</a:t>
            </a:r>
            <a:r>
              <a:rPr lang="ko-KR" altLang="en-US">
                <a:latin typeface="+mj-ea"/>
                <a:ea typeface="+mj-ea"/>
              </a:rPr>
              <a:t>년 처음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53543" y="297872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보호소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개소 당 평균 관리 </a:t>
            </a:r>
            <a:r>
              <a:rPr lang="ko-KR" altLang="en-US" dirty="0" err="1">
                <a:latin typeface="+mj-ea"/>
                <a:ea typeface="+mj-ea"/>
              </a:rPr>
              <a:t>개체수는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2018</a:t>
            </a:r>
            <a:r>
              <a:rPr lang="ko-KR" altLang="en-US" dirty="0">
                <a:latin typeface="+mj-ea"/>
                <a:ea typeface="+mj-ea"/>
              </a:rPr>
              <a:t>년 </a:t>
            </a:r>
            <a:r>
              <a:rPr lang="en-US" altLang="ko-KR" dirty="0">
                <a:latin typeface="+mj-ea"/>
                <a:ea typeface="+mj-ea"/>
              </a:rPr>
              <a:t>406</a:t>
            </a:r>
            <a:r>
              <a:rPr lang="ko-KR" altLang="en-US" dirty="0">
                <a:latin typeface="+mj-ea"/>
                <a:ea typeface="+mj-ea"/>
              </a:rPr>
              <a:t>마리에서 </a:t>
            </a:r>
            <a:r>
              <a:rPr lang="en-US" altLang="ko-KR" dirty="0">
                <a:latin typeface="+mj-ea"/>
                <a:ea typeface="+mj-ea"/>
              </a:rPr>
              <a:t>2022</a:t>
            </a:r>
            <a:r>
              <a:rPr lang="ko-KR" altLang="en-US" dirty="0">
                <a:latin typeface="+mj-ea"/>
                <a:ea typeface="+mj-ea"/>
              </a:rPr>
              <a:t>년 </a:t>
            </a:r>
            <a:r>
              <a:rPr lang="en-US" altLang="ko-KR" dirty="0">
                <a:latin typeface="+mj-ea"/>
                <a:ea typeface="+mj-ea"/>
              </a:rPr>
              <a:t>474</a:t>
            </a:r>
            <a:r>
              <a:rPr lang="ko-KR" altLang="en-US" dirty="0">
                <a:latin typeface="+mj-ea"/>
                <a:ea typeface="+mj-ea"/>
              </a:rPr>
              <a:t>마리로 늘었다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농림축산식품부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444" y="3648980"/>
            <a:ext cx="7804448" cy="49149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49136" y="3625054"/>
            <a:ext cx="9532641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651410"/>
              </p:ext>
            </p:extLst>
          </p:nvPr>
        </p:nvGraphicFramePr>
        <p:xfrm>
          <a:off x="9452492" y="876299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38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361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80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80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2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 smtClean="0"/>
                        <a:t> </a:t>
                      </a:r>
                      <a:r>
                        <a:rPr lang="ko-KR" altLang="en-US" sz="2400" dirty="0" smtClean="0"/>
                        <a:t>글쓰기 </a:t>
                      </a:r>
                      <a:r>
                        <a:rPr lang="ko-KR" altLang="en-US" sz="2400" dirty="0"/>
                        <a:t>버튼 클릭 시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게시판 글쓰기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질문하기 선택가능</a:t>
                      </a:r>
                      <a:r>
                        <a:rPr lang="en-US" altLang="ko-KR" sz="24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44602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72465"/>
              </p:ext>
            </p:extLst>
          </p:nvPr>
        </p:nvGraphicFramePr>
        <p:xfrm>
          <a:off x="9452492" y="876299"/>
          <a:ext cx="7545882" cy="8621714"/>
        </p:xfrm>
        <a:graphic>
          <a:graphicData uri="http://schemas.openxmlformats.org/drawingml/2006/table">
            <a:tbl>
              <a:tblPr/>
              <a:tblGrid>
                <a:gridCol w="769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5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64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15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576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33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22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 smtClean="0"/>
                        <a:t> </a:t>
                      </a:r>
                      <a:r>
                        <a:rPr lang="ko-KR" altLang="en-US" sz="2400" dirty="0" smtClean="0"/>
                        <a:t>게시판 글쓰기 </a:t>
                      </a:r>
                      <a:r>
                        <a:rPr lang="ko-KR" altLang="en-US" sz="2400" dirty="0"/>
                        <a:t>클릭 시 </a:t>
                      </a:r>
                      <a:r>
                        <a:rPr lang="ko-KR" altLang="en-US" sz="2400" dirty="0" smtClean="0"/>
                        <a:t>글쓰기 </a:t>
                      </a:r>
                      <a:r>
                        <a:rPr lang="ko-KR" altLang="en-US" sz="2400" dirty="0"/>
                        <a:t>폼 이동 </a:t>
                      </a:r>
                      <a:r>
                        <a:rPr lang="ko-KR" altLang="en-US" sz="2400" dirty="0" smtClean="0"/>
                        <a:t>후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상황에 맞는 카테고리를 선택한다</a:t>
                      </a:r>
                      <a:r>
                        <a:rPr lang="en-US" altLang="ko-KR" sz="2400" dirty="0" smtClean="0"/>
                        <a:t>. 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61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 태그를 작성하여 질문을 등록한다</a:t>
                      </a:r>
                      <a:r>
                        <a:rPr lang="en-US" altLang="ko-KR" sz="2400" dirty="0" smtClean="0"/>
                        <a:t>.</a:t>
                      </a:r>
                      <a:r>
                        <a:rPr lang="ko-KR" altLang="en-US" sz="2400" dirty="0" smtClean="0"/>
                        <a:t> </a:t>
                      </a:r>
                      <a:endParaRPr lang="en-US" altLang="ko-KR" sz="2400" dirty="0" smtClean="0"/>
                    </a:p>
                    <a:p>
                      <a:pPr algn="l"/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28339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969" y="876301"/>
            <a:ext cx="7561755" cy="8621712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2015208" y="398274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2015208" y="65485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48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44602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774057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dirty="0" smtClean="0"/>
                        <a:t> </a:t>
                      </a:r>
                      <a:r>
                        <a:rPr lang="ko-KR" altLang="en-US" sz="2400" dirty="0" smtClean="0"/>
                        <a:t>질문하기 </a:t>
                      </a:r>
                      <a:r>
                        <a:rPr lang="ko-KR" altLang="en-US" sz="2400" dirty="0"/>
                        <a:t>클릭 시 질문 글쓰기 폼 이동 후 해당 값을 선택하고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태그를 작성하여 질문을 등록 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8338008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529562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질문 목록 </a:t>
                      </a:r>
                      <a:r>
                        <a:rPr lang="ko-KR" altLang="en-US" sz="2400" dirty="0"/>
                        <a:t>확인 및 </a:t>
                      </a:r>
                      <a:r>
                        <a:rPr lang="ko-KR" altLang="en-US" sz="2400" dirty="0" err="1"/>
                        <a:t>페이징</a:t>
                      </a:r>
                      <a:r>
                        <a:rPr lang="ko-KR" altLang="en-US" sz="2400" dirty="0"/>
                        <a:t> 처리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219" y="1143000"/>
            <a:ext cx="8086725" cy="81534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1397000" y="480117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005595"/>
              </p:ext>
            </p:extLst>
          </p:nvPr>
        </p:nvGraphicFramePr>
        <p:xfrm>
          <a:off x="9347200" y="1230145"/>
          <a:ext cx="7063858" cy="8269838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846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9366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3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5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9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글 </a:t>
                      </a:r>
                      <a:r>
                        <a:rPr lang="ko-KR" altLang="en-US" sz="2400" dirty="0"/>
                        <a:t>내용 확인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제목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반려동물선택값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태그 내용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작성자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작성일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내용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좋아요 여부</a:t>
                      </a:r>
                      <a:r>
                        <a:rPr lang="en-US" altLang="ko-KR" sz="24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36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목록으로 </a:t>
                      </a:r>
                      <a:r>
                        <a:rPr lang="ko-KR" altLang="en-US" sz="2400" dirty="0"/>
                        <a:t>가기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수정하기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삭제하기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7236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댓글 등록 기능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0792"/>
              </p:ext>
            </p:extLst>
          </p:nvPr>
        </p:nvGraphicFramePr>
        <p:xfrm>
          <a:off x="9422675" y="967036"/>
          <a:ext cx="7063858" cy="842493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985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8661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</a:t>
                      </a: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선택 값에  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따른 글 </a:t>
                      </a:r>
                      <a:r>
                        <a:rPr lang="ko-KR" altLang="en-US" sz="2600" b="1" i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41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17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2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강아지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고양이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햄스터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파충류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거북이</a:t>
                      </a:r>
                      <a:r>
                        <a:rPr lang="en-US" altLang="ko-KR" sz="2400" dirty="0"/>
                        <a:t>),</a:t>
                      </a:r>
                      <a:r>
                        <a:rPr lang="ko-KR" altLang="en-US" sz="2400" dirty="0"/>
                        <a:t>기타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6" y="416265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64935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클릭 </a:t>
                      </a:r>
                      <a:r>
                        <a:rPr lang="ko-KR" altLang="en-US" sz="2400" dirty="0"/>
                        <a:t>시 좋아요 여부를 </a:t>
                      </a:r>
                      <a:r>
                        <a:rPr lang="en-US" altLang="ko-KR" sz="2400" dirty="0"/>
                        <a:t>DB</a:t>
                      </a:r>
                      <a:r>
                        <a:rPr lang="ko-KR" altLang="en-US" sz="2400" dirty="0"/>
                        <a:t>로 </a:t>
                      </a:r>
                      <a:r>
                        <a:rPr lang="en-US" altLang="ko-KR" sz="2400" dirty="0"/>
                        <a:t>INSERT</a:t>
                      </a:r>
                    </a:p>
                    <a:p>
                      <a:pPr algn="l"/>
                      <a:r>
                        <a:rPr lang="ko-KR" altLang="en-US" sz="2400" dirty="0" smtClean="0"/>
                        <a:t>인기 글 </a:t>
                      </a:r>
                      <a:r>
                        <a:rPr lang="ko-KR" altLang="en-US" sz="2400" dirty="0"/>
                        <a:t>정렬 기준으로 적용됨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7677690" y="48514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347" y="2133547"/>
            <a:ext cx="5388876" cy="17596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8414" y="6041737"/>
            <a:ext cx="5375810" cy="17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350687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4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상품 </a:t>
                      </a:r>
                      <a:r>
                        <a:rPr lang="ko-KR" altLang="en-US" sz="2400" dirty="0"/>
                        <a:t>데이터를 랜덤으로 추출하여 정보 제공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8193992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534969"/>
              </p:ext>
            </p:extLst>
          </p:nvPr>
        </p:nvGraphicFramePr>
        <p:xfrm>
          <a:off x="9252132" y="823021"/>
          <a:ext cx="7560720" cy="8245326"/>
        </p:xfrm>
        <a:graphic>
          <a:graphicData uri="http://schemas.openxmlformats.org/drawingml/2006/table">
            <a:tbl>
              <a:tblPr/>
              <a:tblGrid>
                <a:gridCol w="7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9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0484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1343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</a:t>
                      </a: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쇼핑 관련 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정보제공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149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00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11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상품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데이터를 랜덤으로 추출하여 정보 제공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11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각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별 </a:t>
                      </a:r>
                      <a:r>
                        <a:rPr lang="ko-KR" altLang="en-US" sz="2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클릭시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해당 데이터만 확인 가능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9"/>
          <p:cNvSpPr/>
          <p:nvPr/>
        </p:nvSpPr>
        <p:spPr>
          <a:xfrm>
            <a:off x="3935760" y="1844824"/>
            <a:ext cx="23402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754254" y="14587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8157988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82331"/>
              </p:ext>
            </p:extLst>
          </p:nvPr>
        </p:nvGraphicFramePr>
        <p:xfrm>
          <a:off x="9452492" y="931030"/>
          <a:ext cx="7353070" cy="8496945"/>
        </p:xfrm>
        <a:graphic>
          <a:graphicData uri="http://schemas.openxmlformats.org/drawingml/2006/table">
            <a:tbl>
              <a:tblPr/>
              <a:tblGrid>
                <a:gridCol w="750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2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715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600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</a:t>
                      </a: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쇼핑 관련 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정보제공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489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60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3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상품 </a:t>
                      </a:r>
                      <a:r>
                        <a:rPr lang="ko-KR" altLang="en-US" sz="2400" dirty="0"/>
                        <a:t>데이터를 랜덤으로 추출하여 정보 제공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331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각 </a:t>
                      </a:r>
                      <a:r>
                        <a:rPr lang="ko-KR" altLang="en-US" sz="2400" dirty="0"/>
                        <a:t>카테고리 별 </a:t>
                      </a:r>
                      <a:r>
                        <a:rPr lang="ko-KR" altLang="en-US" sz="2400" dirty="0" err="1"/>
                        <a:t>클릭시</a:t>
                      </a:r>
                      <a:r>
                        <a:rPr lang="ko-KR" altLang="en-US" sz="2400" dirty="0"/>
                        <a:t> 해당 데이터만 확인 가능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4007768" y="112474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03812" y="4041068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4583832" y="6957392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64386" y="1888037"/>
            <a:ext cx="13226514" cy="1103233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/>
            </a:r>
            <a:b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75533" y="5202915"/>
            <a:ext cx="13204217" cy="119838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커뮤니티 기능을 결합한 이커머스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4385" y="6878558"/>
            <a:ext cx="13226513" cy="2585422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endParaRPr lang="en-US" altLang="ko-KR" sz="20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000" dirty="0" smtClean="0">
                <a:solidFill>
                  <a:srgbClr val="404040"/>
                </a:solidFill>
                <a:latin typeface="+mj-ea"/>
                <a:ea typeface="+mj-ea"/>
              </a:rPr>
              <a:t>하나의 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사이트에서  사랑하는 </a:t>
            </a:r>
            <a:r>
              <a:rPr lang="ko-KR" altLang="en-US" sz="2000" dirty="0" err="1">
                <a:solidFill>
                  <a:srgbClr val="404040"/>
                </a:solidFill>
                <a:latin typeface="+mj-ea"/>
                <a:ea typeface="+mj-ea"/>
              </a:rPr>
              <a:t>반려동물에게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 필요한 상품을 구매할 수 있음</a:t>
            </a:r>
          </a:p>
          <a:p>
            <a:pPr lvl="1">
              <a:defRPr/>
            </a:pPr>
            <a:endParaRPr lang="en-US" altLang="ko-KR" sz="20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000" dirty="0" smtClean="0">
                <a:solidFill>
                  <a:srgbClr val="404040"/>
                </a:solidFill>
                <a:latin typeface="+mj-ea"/>
                <a:ea typeface="+mj-ea"/>
              </a:rPr>
              <a:t>유기동물 </a:t>
            </a:r>
            <a:r>
              <a:rPr lang="ko-KR" altLang="en-US" sz="2000" dirty="0" err="1">
                <a:solidFill>
                  <a:srgbClr val="404040"/>
                </a:solidFill>
                <a:latin typeface="+mj-ea"/>
                <a:ea typeface="+mj-ea"/>
              </a:rPr>
              <a:t>입양문화의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 확산으로 선한 영향력 및 </a:t>
            </a:r>
            <a:r>
              <a:rPr lang="ko-KR" altLang="en-US" sz="2000" dirty="0" err="1">
                <a:solidFill>
                  <a:srgbClr val="404040"/>
                </a:solidFill>
                <a:latin typeface="+mj-ea"/>
                <a:ea typeface="+mj-ea"/>
              </a:rPr>
              <a:t>문화형성</a:t>
            </a:r>
            <a:endParaRPr lang="ko-KR" altLang="en-US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endParaRPr lang="en-US" altLang="ko-KR" sz="20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000" dirty="0" smtClean="0">
                <a:solidFill>
                  <a:srgbClr val="404040"/>
                </a:solidFill>
                <a:latin typeface="+mj-ea"/>
                <a:ea typeface="+mj-ea"/>
              </a:rPr>
              <a:t>다양한 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반려동물들에 대한 커뮤니티 기능</a:t>
            </a:r>
          </a:p>
          <a:p>
            <a:pPr lvl="1">
              <a:defRPr/>
            </a:pPr>
            <a:endParaRPr lang="en-US" altLang="ko-KR" sz="20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000" dirty="0" smtClean="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ko-KR" altLang="en-US" sz="2000" dirty="0" err="1">
                <a:solidFill>
                  <a:srgbClr val="404040"/>
                </a:solidFill>
                <a:latin typeface="+mj-ea"/>
                <a:ea typeface="+mj-ea"/>
              </a:rPr>
              <a:t>동물약국에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 대한 정보 </a:t>
            </a:r>
            <a:r>
              <a:rPr lang="ko-KR" altLang="en-US" sz="2000" dirty="0" smtClean="0">
                <a:solidFill>
                  <a:srgbClr val="404040"/>
                </a:solidFill>
                <a:latin typeface="+mj-ea"/>
                <a:ea typeface="+mj-ea"/>
              </a:rPr>
              <a:t>제공</a:t>
            </a:r>
            <a:endParaRPr lang="en-US" altLang="ko-KR" sz="20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endParaRPr lang="ko-KR" altLang="en-US" sz="20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64386" y="3559856"/>
            <a:ext cx="13215365" cy="1270000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커뮤니티 기능을 결합한 이커머스 플랫폼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3148" y="188803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6595" y="3573641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6595" y="5259245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6595" y="687855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476870"/>
              </p:ext>
            </p:extLst>
          </p:nvPr>
        </p:nvGraphicFramePr>
        <p:xfrm>
          <a:off x="9394230" y="1605304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600" b="1" i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b="0" dirty="0" smtClean="0"/>
                        <a:t> 입양 후기 </a:t>
                      </a:r>
                      <a:r>
                        <a:rPr lang="ko-KR" altLang="en-US" sz="2400" b="0" dirty="0"/>
                        <a:t>게시판  </a:t>
                      </a:r>
                      <a:r>
                        <a:rPr lang="ko-KR" altLang="en-US" sz="2400" b="0" dirty="0" smtClean="0"/>
                        <a:t>보러 가기</a:t>
                      </a:r>
                      <a:endParaRPr lang="en-US" altLang="ko-KR" sz="2400" b="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b="0" dirty="0" smtClean="0"/>
                        <a:t> 메인 </a:t>
                      </a:r>
                      <a:r>
                        <a:rPr lang="ko-KR" altLang="en-US" sz="2400" b="0" dirty="0"/>
                        <a:t>페이지 입양 공고 동물 확인 기능</a:t>
                      </a:r>
                      <a:endParaRPr lang="en-US" altLang="ko-KR" sz="2400" b="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47383"/>
              </p:ext>
            </p:extLst>
          </p:nvPr>
        </p:nvGraphicFramePr>
        <p:xfrm>
          <a:off x="9401728" y="723900"/>
          <a:ext cx="7063858" cy="8875700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986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9216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11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965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9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err="1"/>
                        <a:t>클릭시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서비스안내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윤리강령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미션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비전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조직도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오시는 길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79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소개</a:t>
                      </a:r>
                      <a:r>
                        <a:rPr lang="en-US" altLang="ko-KR" sz="2400" dirty="0"/>
                        <a:t>_</a:t>
                      </a:r>
                      <a:r>
                        <a:rPr lang="ko-KR" altLang="en-US" sz="2400" dirty="0"/>
                        <a:t>인사말 페이지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7129556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641757"/>
            <a:ext cx="5551004" cy="89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266039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err="1"/>
                        <a:t>클릭시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서비스안내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윤리강령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미션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비전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조직도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오시는 길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소개</a:t>
                      </a:r>
                      <a:r>
                        <a:rPr lang="en-US" altLang="ko-KR" sz="2400" dirty="0"/>
                        <a:t>_</a:t>
                      </a:r>
                      <a:r>
                        <a:rPr lang="ko-KR" altLang="en-US" sz="2400" dirty="0"/>
                        <a:t>서비스 안내 페이지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474" y="6442043"/>
            <a:ext cx="7353236" cy="32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73622"/>
              </p:ext>
            </p:extLst>
          </p:nvPr>
        </p:nvGraphicFramePr>
        <p:xfrm>
          <a:off x="9401728" y="723900"/>
          <a:ext cx="7063858" cy="84290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5898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err="1"/>
                        <a:t>클릭시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서비스안내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윤리강령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미션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비전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조직도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오시는 길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소개</a:t>
                      </a:r>
                      <a:r>
                        <a:rPr lang="en-US" altLang="ko-KR" sz="2400" dirty="0"/>
                        <a:t>_</a:t>
                      </a:r>
                      <a:r>
                        <a:rPr lang="ko-KR" altLang="en-US" sz="2400" dirty="0"/>
                        <a:t>윤리강령 페이지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296" y="6808156"/>
            <a:ext cx="6427533" cy="284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527936"/>
              </p:ext>
            </p:extLst>
          </p:nvPr>
        </p:nvGraphicFramePr>
        <p:xfrm>
          <a:off x="9401728" y="723900"/>
          <a:ext cx="7063858" cy="866807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081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79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070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461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12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err="1"/>
                        <a:t>클릭시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서비스안내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윤리강령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미션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비전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조직도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오시는 길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12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소개</a:t>
                      </a:r>
                      <a:r>
                        <a:rPr lang="en-US" altLang="ko-KR" sz="2400" dirty="0"/>
                        <a:t>_</a:t>
                      </a:r>
                      <a:r>
                        <a:rPr lang="ko-KR" altLang="en-US" sz="2400" dirty="0"/>
                        <a:t>미션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비전 페이지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079" y="6645769"/>
            <a:ext cx="7251571" cy="29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49675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err="1"/>
                        <a:t>클릭시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서비스안내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윤리강령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미션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비전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조직도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오시는 길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소개</a:t>
                      </a:r>
                      <a:r>
                        <a:rPr lang="en-US" altLang="ko-KR" sz="2400" dirty="0"/>
                        <a:t>_</a:t>
                      </a:r>
                      <a:r>
                        <a:rPr lang="ko-KR" altLang="en-US" sz="2400" dirty="0"/>
                        <a:t>조직도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471" y="6742330"/>
            <a:ext cx="6531353" cy="28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77402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err="1"/>
                        <a:t>클릭시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서비스안내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윤리강령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미션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비전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조직도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오시는 길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소개</a:t>
                      </a:r>
                      <a:r>
                        <a:rPr lang="en-US" altLang="ko-KR" sz="2400" dirty="0"/>
                        <a:t>_</a:t>
                      </a:r>
                      <a:r>
                        <a:rPr lang="ko-KR" altLang="en-US" sz="2400" dirty="0" err="1"/>
                        <a:t>오시는길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537" y="6391108"/>
            <a:ext cx="7075426" cy="31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292307"/>
              </p:ext>
            </p:extLst>
          </p:nvPr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err="1"/>
                        <a:t>클릭시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전체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강아지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고양이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햄스터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파충류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전체 </a:t>
                      </a:r>
                      <a:r>
                        <a:rPr lang="ko-KR" altLang="en-US" sz="2400" dirty="0" err="1"/>
                        <a:t>상품개수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상단검색기능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 err="1"/>
                        <a:t>페이징기능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11424" y="16288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2999656" y="162880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99456" y="1988840"/>
            <a:ext cx="122413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580" y="7950099"/>
            <a:ext cx="5843156" cy="1448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  <p:sp>
        <p:nvSpPr>
          <p:cNvPr id="16" name="직사각형 19"/>
          <p:cNvSpPr/>
          <p:nvPr/>
        </p:nvSpPr>
        <p:spPr>
          <a:xfrm>
            <a:off x="3827748" y="126876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12720736" y="72870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451484" y="1808820"/>
            <a:ext cx="118813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9444372" y="1268760"/>
            <a:ext cx="133214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  <p:sp>
        <p:nvSpPr>
          <p:cNvPr id="15" name="직사각형 19"/>
          <p:cNvSpPr/>
          <p:nvPr/>
        </p:nvSpPr>
        <p:spPr>
          <a:xfrm>
            <a:off x="5123892" y="1772816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14052884" y="184482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911424" y="2240868"/>
            <a:ext cx="1440160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9336360" y="2312876"/>
            <a:ext cx="14041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b="0" u="sng" spc="-20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891586"/>
              </p:ext>
            </p:extLst>
          </p:nvPr>
        </p:nvGraphicFramePr>
        <p:xfrm>
          <a:off x="1150912" y="1943100"/>
          <a:ext cx="14401800" cy="662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6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700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 담당업무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8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강 채 윤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팀장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RPA, 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smtClean="0"/>
                        <a:t>김 지 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부 팀장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WEB,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7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smtClean="0"/>
                        <a:t>김 범 석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68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 smtClean="0"/>
                        <a:t>손 유 빈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/>
                        <a:t>프로젝트 기획</a:t>
                      </a:r>
                      <a:r>
                        <a:rPr lang="en-US" altLang="ko-KR" dirty="0"/>
                        <a:t>, WEB, </a:t>
                      </a:r>
                      <a:r>
                        <a:rPr lang="ko-KR" altLang="en-US" dirty="0"/>
                        <a:t>데이터 구축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RPA, </a:t>
                      </a:r>
                      <a:r>
                        <a:rPr lang="ko-KR" altLang="en-US" dirty="0" smtClean="0"/>
                        <a:t>테스트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명 성 </a:t>
                      </a:r>
                      <a:r>
                        <a:rPr lang="ko-KR" altLang="en-US" dirty="0" err="1" smtClean="0"/>
                        <a:t>완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/>
                        <a:t>멘토</a:t>
                      </a:r>
                    </a:p>
                    <a:p>
                      <a:pPr algn="ctr" latinLnBrk="1">
                        <a:defRPr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/>
                        <a:t>프로젝트 질의 응답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039" y="474663"/>
            <a:ext cx="5004556" cy="9284768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46100"/>
              </p:ext>
            </p:extLst>
          </p:nvPr>
        </p:nvGraphicFramePr>
        <p:xfrm>
          <a:off x="9434771" y="660401"/>
          <a:ext cx="7063858" cy="89788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193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9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상세보기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066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err="1"/>
                        <a:t>클릭시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전체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강아지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고양이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햄스터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파충류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수량 </a:t>
                      </a:r>
                      <a:r>
                        <a:rPr lang="ko-KR" altLang="en-US" sz="2400" dirty="0"/>
                        <a:t>조절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목록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구매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장바구니 버튼 클릭 시 관련 페이지 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상세정보보기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배송안내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교환 및 </a:t>
                      </a:r>
                      <a:r>
                        <a:rPr lang="ko-KR" altLang="en-US" sz="2400" dirty="0" err="1"/>
                        <a:t>반품안내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상품후기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상품문의 페이지 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타원 12"/>
          <p:cNvSpPr/>
          <p:nvPr/>
        </p:nvSpPr>
        <p:spPr>
          <a:xfrm>
            <a:off x="3707396" y="1099344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2"/>
          <p:cNvSpPr/>
          <p:nvPr/>
        </p:nvSpPr>
        <p:spPr>
          <a:xfrm>
            <a:off x="4967536" y="2731232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타원 12"/>
          <p:cNvSpPr/>
          <p:nvPr/>
        </p:nvSpPr>
        <p:spPr>
          <a:xfrm>
            <a:off x="4802272" y="3739344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타원 12"/>
          <p:cNvSpPr/>
          <p:nvPr/>
        </p:nvSpPr>
        <p:spPr>
          <a:xfrm>
            <a:off x="5615608" y="4207396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3071664" y="6641976"/>
            <a:ext cx="50405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2432704" y="5049180"/>
            <a:ext cx="93610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69" y="833767"/>
            <a:ext cx="7481659" cy="8430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974" y="444500"/>
            <a:ext cx="7350511" cy="933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5339916" y="544522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3872864" y="731743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219" y="444500"/>
            <a:ext cx="7868068" cy="93345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36" y="532525"/>
            <a:ext cx="8012266" cy="9158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sp>
        <p:nvSpPr>
          <p:cNvPr id="14" name="직사각형 19"/>
          <p:cNvSpPr/>
          <p:nvPr/>
        </p:nvSpPr>
        <p:spPr>
          <a:xfrm>
            <a:off x="5051884" y="3681028"/>
            <a:ext cx="8280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947428" y="5949280"/>
            <a:ext cx="7632848" cy="1476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9228348" y="4905164"/>
            <a:ext cx="7560840" cy="295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65860"/>
              </p:ext>
            </p:extLst>
          </p:nvPr>
        </p:nvGraphicFramePr>
        <p:xfrm>
          <a:off x="9488768" y="1028700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후원하기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폼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u="none" dirty="0" smtClean="0"/>
                        <a:t> 후원하기 </a:t>
                      </a:r>
                      <a:r>
                        <a:rPr lang="ko-KR" altLang="en-US" sz="2400" u="none" dirty="0"/>
                        <a:t>관련 폼</a:t>
                      </a:r>
                      <a:endParaRPr lang="en-US" altLang="ko-KR" sz="2400" u="none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4367808" y="2204864"/>
            <a:ext cx="7560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744148"/>
              </p:ext>
            </p:extLst>
          </p:nvPr>
        </p:nvGraphicFramePr>
        <p:xfrm>
          <a:off x="9469558" y="1158394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smtClean="0"/>
                        <a:t>클릭 시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 smtClean="0"/>
                        <a:t>입양 안내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공고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3432" y="3429000"/>
            <a:ext cx="147616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308542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smtClean="0"/>
                        <a:t>클릭 시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 smtClean="0"/>
                        <a:t>입양 안내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공고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입양 </a:t>
                      </a:r>
                      <a:r>
                        <a:rPr lang="ko-KR" altLang="en-US" sz="2400" dirty="0"/>
                        <a:t>안내 사항 확인 페이지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1343472" y="2574429"/>
            <a:ext cx="118813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6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19619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err="1"/>
                        <a:t>클릭시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입양안내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공고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/>
                        <a:t> 입양 </a:t>
                      </a:r>
                      <a:r>
                        <a:rPr lang="ko-KR" altLang="en-US" sz="2400" dirty="0"/>
                        <a:t>공고 확인 페이지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396" y="461511"/>
            <a:ext cx="4916371" cy="931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6" y="444500"/>
            <a:ext cx="8339225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1656" y="444500"/>
            <a:ext cx="7783284" cy="933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26024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</a:t>
                      </a:r>
                      <a:r>
                        <a:rPr lang="ko-KR" altLang="en-US" sz="2000" b="0" i="1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입양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공고 확인 페이지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페이징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 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653347"/>
            <a:ext cx="15661740" cy="8003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567875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동물 약국</a:t>
                      </a:r>
                      <a:r>
                        <a:rPr lang="en-US" altLang="ko-KR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/</a:t>
                      </a: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병원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/>
                        <a:t> 상단 </a:t>
                      </a:r>
                      <a:r>
                        <a:rPr lang="ko-KR" altLang="en-US" sz="2400" dirty="0"/>
                        <a:t>카테고리 </a:t>
                      </a:r>
                      <a:r>
                        <a:rPr lang="ko-KR" altLang="en-US" sz="2400" dirty="0" err="1"/>
                        <a:t>클릭시</a:t>
                      </a:r>
                      <a:r>
                        <a:rPr lang="ko-KR" altLang="en-US" sz="2400" dirty="0"/>
                        <a:t> 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약국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병원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이동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1199456" y="3248979"/>
            <a:ext cx="1224136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77316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</a:t>
                      </a: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약국 목록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약국 위치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지도에 표기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18" y="2371192"/>
            <a:ext cx="8539669" cy="53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161089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</a:t>
                      </a: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 목록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병원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 지도에 표기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81" y="2371192"/>
            <a:ext cx="8368759" cy="632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4254624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WEB - BACKOFFICE </a:t>
            </a: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6119664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906" y="109400"/>
            <a:ext cx="1184578" cy="1212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80593"/>
              </p:ext>
            </p:extLst>
          </p:nvPr>
        </p:nvGraphicFramePr>
        <p:xfrm>
          <a:off x="9432364" y="1104900"/>
          <a:ext cx="7083986" cy="8305803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가입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클릭 시 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/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아이디중복체크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닉네임중복체크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필수항목확인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다시쓰기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 클릭 시 전부 </a:t>
                      </a:r>
                      <a:r>
                        <a:rPr lang="ko-KR" altLang="en-US" sz="2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/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4378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67" y="1975148"/>
            <a:ext cx="8113616" cy="705899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579604" y="836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3491372" y="8376228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701837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로그인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클릭 시 로그인 시도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14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80217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로그인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닉네임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시간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alert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/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확인할 수 있도록 함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53" y="3235288"/>
            <a:ext cx="7453347" cy="232489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1149927" y="30782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38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53563" y="444500"/>
            <a:ext cx="7975600" cy="933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94690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메인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관리자 </a:t>
                      </a:r>
                      <a:r>
                        <a:rPr lang="ko-KR" altLang="en-US" sz="2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각종 그래프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수익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방문자를 확인할 수 있음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5380" y="2227176"/>
            <a:ext cx="8426215" cy="4645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38885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545838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왼쪽 탭 클릭 시 위와 같은 관리자 </a:t>
                      </a: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기능 있음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260" y="592404"/>
            <a:ext cx="4104456" cy="86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5400" y="748655"/>
            <a:ext cx="8208912" cy="34004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5380" y="5265204"/>
            <a:ext cx="8496944" cy="3914775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102417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</a:t>
                      </a:r>
                      <a:r>
                        <a:rPr lang="ko-KR" altLang="en-US" sz="2600" b="1" i="1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</a:t>
                      </a: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관리 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탭 클릭 시 위와 같은 관리자 </a:t>
                      </a:r>
                      <a:r>
                        <a:rPr lang="ko-KR" altLang="en-US" sz="2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기능있음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2203" y="1507096"/>
            <a:ext cx="15916213" cy="8329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98" y="1291072"/>
            <a:ext cx="8472394" cy="3824916"/>
          </a:xfrm>
          <a:prstGeom prst="rect">
            <a:avLst/>
          </a:prstGeom>
        </p:spPr>
      </p:pic>
      <p:graphicFrame>
        <p:nvGraphicFramePr>
          <p:cNvPr id="25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713523"/>
              </p:ext>
            </p:extLst>
          </p:nvPr>
        </p:nvGraphicFramePr>
        <p:xfrm>
          <a:off x="9432364" y="1104900"/>
          <a:ext cx="7083986" cy="8305803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게시판의 공지사항 관리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 리스트 확인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글쓰기 버튼 누르면 공지사항을 입력하는 폼으로 이동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공지사항을 작성할 수 있다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34671"/>
                  </a:ext>
                </a:extLst>
              </a:tr>
            </a:tbl>
          </a:graphicData>
        </a:graphic>
      </p:graphicFrame>
      <p:sp>
        <p:nvSpPr>
          <p:cNvPr id="26" name="타원 25"/>
          <p:cNvSpPr/>
          <p:nvPr/>
        </p:nvSpPr>
        <p:spPr>
          <a:xfrm>
            <a:off x="4481124" y="11049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360" y="5066769"/>
            <a:ext cx="6953250" cy="4695825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5039544" y="4699445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2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graphicFrame>
        <p:nvGraphicFramePr>
          <p:cNvPr id="25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317197"/>
              </p:ext>
            </p:extLst>
          </p:nvPr>
        </p:nvGraphicFramePr>
        <p:xfrm>
          <a:off x="9432364" y="823018"/>
          <a:ext cx="7083986" cy="8676968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9546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529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게시판의 자주 찾는 질문 관리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546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4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26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자주 찾는 질문 관리 리스트 확인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26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글쓰기 버튼 누르면 자주 찾는 질문을 입력하는 폼으로 이동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자주 찾는 질문을 작성할 수 있다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73467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360" y="5066769"/>
            <a:ext cx="6953250" cy="46958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89" y="1112452"/>
            <a:ext cx="8619191" cy="3332993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4697798" y="960052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868671" y="3779229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19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graphicFrame>
        <p:nvGraphicFramePr>
          <p:cNvPr id="25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26767"/>
              </p:ext>
            </p:extLst>
          </p:nvPr>
        </p:nvGraphicFramePr>
        <p:xfrm>
          <a:off x="9432364" y="1104900"/>
          <a:ext cx="7083986" cy="8305803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게시판의 고객문의 관리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고객문의 리스트 확인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할 수 있다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답변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미답변을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확인할 수 있다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/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09338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47" y="1723121"/>
            <a:ext cx="8657117" cy="71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2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graphicFrame>
        <p:nvGraphicFramePr>
          <p:cNvPr id="25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75481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고객문의 답변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고객문의를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확인 후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답변을 입력 할 수 있다</a:t>
                      </a:r>
                      <a:r>
                        <a:rPr lang="en-US" altLang="ko-KR" sz="24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67" y="2083160"/>
            <a:ext cx="8621559" cy="68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62" y="931032"/>
            <a:ext cx="8477412" cy="8122072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581654"/>
              </p:ext>
            </p:extLst>
          </p:nvPr>
        </p:nvGraphicFramePr>
        <p:xfrm>
          <a:off x="9432364" y="1104900"/>
          <a:ext cx="7083986" cy="8305803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목록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목록의 리스트를 확인 할 수 있다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33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  <a:endParaRPr lang="en-US" altLang="ko-KR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 버튼을 누르면 상품을 등록 할 수 있다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806057"/>
                  </a:ext>
                </a:extLst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503962" y="1255068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212690" y="8573915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98164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 등록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상품명</a:t>
                      </a:r>
                      <a:r>
                        <a:rPr lang="en-US" altLang="ko-KR" sz="24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상품상태</a:t>
                      </a:r>
                      <a:r>
                        <a:rPr lang="en-US" altLang="ko-KR" sz="24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  <a:r>
                        <a:rPr lang="en-US" altLang="ko-KR" sz="24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원가</a:t>
                      </a:r>
                      <a:r>
                        <a:rPr lang="en-US" altLang="ko-KR" sz="24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재고수량을</a:t>
                      </a:r>
                      <a:r>
                        <a:rPr lang="ko-KR" altLang="en-US" sz="24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입력할 수 있다</a:t>
                      </a:r>
                      <a:r>
                        <a:rPr lang="en-US" altLang="ko-KR" sz="2400" b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78" y="3250392"/>
            <a:ext cx="8497221" cy="34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65912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판매  목록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 판매 상품 리스트를 확인 할 수 있다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92" y="1347788"/>
            <a:ext cx="8420100" cy="78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810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판매  상품 등록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판매 상품을 등록할 수 있다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967036"/>
            <a:ext cx="8460591" cy="77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023772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주문 관리 페이지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 구매자가 주문한 상품들을 확인 할 수 있다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94" y="1651113"/>
            <a:ext cx="8313622" cy="685509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17194" y="2119164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17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444771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매출 통계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웹사이트에서 발생한 매출에 대한 통계를 확인 할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 있다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24" y="1868487"/>
            <a:ext cx="8220075" cy="64865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74451" y="1716087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6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087185"/>
              </p:ext>
            </p:extLst>
          </p:nvPr>
        </p:nvGraphicFramePr>
        <p:xfrm>
          <a:off x="1151112" y="1399084"/>
          <a:ext cx="11049000" cy="8481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80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프로젝트 주제 선정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5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사용자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 dirty="0">
                          <a:latin typeface="+mn-ea"/>
                          <a:ea typeface="+mn-ea"/>
                        </a:rPr>
                        <a:t>담당자 선정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4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56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화면 및 기능 설계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2400" dirty="0" smtClean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 smtClean="0">
                          <a:latin typeface="+mn-ea"/>
                          <a:ea typeface="+mn-ea"/>
                        </a:rPr>
                        <a:t>시스템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구성도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400" dirty="0" smtClean="0">
                          <a:latin typeface="+mn-ea"/>
                          <a:ea typeface="+mn-ea"/>
                        </a:rPr>
                        <a:t>ERD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141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84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92372" y="1399083"/>
            <a:ext cx="5213873" cy="8628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502400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회원 통계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2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지역별 웹사이트 이용 회원의 통계입니다</a:t>
                      </a:r>
                      <a:r>
                        <a:rPr lang="en-US" altLang="ko-KR" sz="24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914" y="1642279"/>
            <a:ext cx="7524836" cy="6418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73914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1" i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후원 관리</a:t>
                      </a:r>
                      <a:endParaRPr lang="en-US" altLang="ko-KR" sz="2600" b="1" i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/>
                      </a:pPr>
                      <a:r>
                        <a:rPr lang="en-US" altLang="ko-KR" sz="24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후원금액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후원 목적을 확인 할 수 있다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52" y="1104900"/>
            <a:ext cx="8255133" cy="777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73679"/>
              </p:ext>
            </p:extLst>
          </p:nvPr>
        </p:nvGraphicFramePr>
        <p:xfrm>
          <a:off x="11902326" y="1813840"/>
          <a:ext cx="1146496" cy="19297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526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983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99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418758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47553"/>
              </p:ext>
            </p:extLst>
          </p:nvPr>
        </p:nvGraphicFramePr>
        <p:xfrm>
          <a:off x="13748045" y="1291072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541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15812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898267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96391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692883"/>
              </p:ext>
            </p:extLst>
          </p:nvPr>
        </p:nvGraphicFramePr>
        <p:xfrm>
          <a:off x="10111764" y="4623231"/>
          <a:ext cx="1300818" cy="3321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048822" y="2778724"/>
            <a:ext cx="680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796628" y="2744267"/>
            <a:ext cx="572710" cy="1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 flipV="1">
            <a:off x="11412582" y="6275411"/>
            <a:ext cx="979489" cy="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87134" y="2438814"/>
            <a:ext cx="271369" cy="225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</p:cNvCxnSpPr>
          <p:nvPr/>
        </p:nvCxnSpPr>
        <p:spPr>
          <a:xfrm flipV="1">
            <a:off x="11263899" y="2794673"/>
            <a:ext cx="638427" cy="8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288500" y="2935634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802115" y="6275412"/>
            <a:ext cx="1309649" cy="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59324" y="2803240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 smtClean="0"/>
              <a:t>(RPA</a:t>
            </a:r>
            <a:r>
              <a:rPr lang="en-US" altLang="ko-KR" dirty="0"/>
              <a:t>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39440"/>
              </p:ext>
            </p:extLst>
          </p:nvPr>
        </p:nvGraphicFramePr>
        <p:xfrm>
          <a:off x="826526" y="2272854"/>
          <a:ext cx="12583607" cy="7366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전처리한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 smtClean="0"/>
              <a:t>(RPA</a:t>
            </a:r>
            <a:r>
              <a:rPr lang="en-US" altLang="ko-KR" dirty="0"/>
              <a:t>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87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</a:t>
            </a:r>
            <a:r>
              <a:rPr lang="ko-KR" altLang="en-US" dirty="0">
                <a:latin typeface="+mj-ea"/>
                <a:ea typeface="+mj-ea"/>
              </a:rPr>
              <a:t> 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유기견들이</a:t>
            </a:r>
            <a:r>
              <a:rPr lang="ko-KR" altLang="en-US" dirty="0">
                <a:latin typeface="+mj-ea"/>
                <a:ea typeface="+mj-ea"/>
              </a:rPr>
              <a:t>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 err="1">
                <a:latin typeface="+mj-ea"/>
                <a:ea typeface="+mj-ea"/>
              </a:rPr>
              <a:t>유기견의</a:t>
            </a:r>
            <a:r>
              <a:rPr lang="ko-KR" altLang="en-US" dirty="0">
                <a:latin typeface="+mj-ea"/>
                <a:ea typeface="+mj-ea"/>
              </a:rPr>
              <a:t>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6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구매 시 </a:t>
              </a:r>
              <a:r>
                <a:rPr lang="ko-KR" altLang="en-US" sz="2700" dirty="0" err="1">
                  <a:latin typeface="+mj-ea"/>
                  <a:ea typeface="+mj-ea"/>
                </a:rPr>
                <a:t>배송지</a:t>
              </a:r>
              <a:r>
                <a:rPr lang="ko-KR" altLang="en-US" sz="2700" dirty="0">
                  <a:latin typeface="+mj-ea"/>
                  <a:ea typeface="+mj-ea"/>
                </a:rPr>
                <a:t> 입력</a:t>
              </a:r>
              <a:r>
                <a:rPr lang="en-US" altLang="ko-KR" sz="2700" dirty="0"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atin typeface="+mj-ea"/>
                  <a:ea typeface="+mj-ea"/>
                </a:rPr>
                <a:t>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</a:t>
              </a:r>
              <a:r>
                <a:rPr lang="ko-KR" altLang="en-US" sz="2700" dirty="0" smtClean="0">
                  <a:latin typeface="+mj-ea"/>
                  <a:ea typeface="+mj-ea"/>
                </a:rPr>
                <a:t>할 때의 </a:t>
              </a:r>
              <a:r>
                <a:rPr lang="ko-KR" altLang="en-US" sz="2700" dirty="0">
                  <a:latin typeface="+mj-ea"/>
                  <a:ea typeface="+mj-ea"/>
                </a:rPr>
                <a:t>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</a:t>
              </a:r>
              <a:r>
                <a:rPr lang="ko-KR" altLang="en-US" sz="2700" dirty="0" smtClean="0">
                  <a:latin typeface="+mj-ea"/>
                  <a:ea typeface="+mj-ea"/>
                </a:rPr>
                <a:t>구현해 나가는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</a:t>
              </a:r>
              <a:r>
                <a:rPr lang="ko-KR" altLang="en-US" sz="2700" dirty="0" smtClean="0">
                  <a:latin typeface="+mj-ea"/>
                  <a:ea typeface="+mj-ea"/>
                </a:rPr>
                <a:t>되어야겠다고 </a:t>
              </a:r>
              <a:r>
                <a:rPr lang="ko-KR" altLang="en-US" sz="2700" dirty="0">
                  <a:latin typeface="+mj-ea"/>
                  <a:ea typeface="+mj-ea"/>
                </a:rPr>
                <a:t>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66" y="1435088"/>
            <a:ext cx="16477333" cy="8534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90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255068"/>
            <a:ext cx="8045912" cy="4134740"/>
            <a:chOff x="541891" y="1681800"/>
            <a:chExt cx="5363941" cy="2756492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09"/>
              <a:ext cx="5363941" cy="2030183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 smtClean="0"/>
            </a:p>
            <a:p>
              <a:pPr algn="ctr"/>
              <a:r>
                <a:rPr lang="ko-KR" altLang="en-US" sz="2700" dirty="0" smtClean="0"/>
                <a:t>프로젝트 결과물의 완성도는 </a:t>
              </a:r>
              <a:r>
                <a:rPr lang="en-US" altLang="ko-KR" sz="2700" dirty="0" smtClean="0"/>
                <a:t>7</a:t>
              </a:r>
              <a:r>
                <a:rPr lang="ko-KR" altLang="en-US" sz="2700" dirty="0" smtClean="0"/>
                <a:t>점으로 평가합니다</a:t>
              </a:r>
              <a:r>
                <a:rPr lang="en-US" altLang="ko-KR" sz="2700" dirty="0" smtClean="0"/>
                <a:t>. </a:t>
              </a:r>
              <a:r>
                <a:rPr lang="ko-KR" altLang="en-US" sz="2700" dirty="0" smtClean="0"/>
                <a:t>기본적인 기능과 요구사항을 충족하였으며</a:t>
              </a:r>
              <a:r>
                <a:rPr lang="en-US" altLang="ko-KR" sz="2700" dirty="0" smtClean="0"/>
                <a:t>, </a:t>
              </a:r>
              <a:r>
                <a:rPr lang="ko-KR" altLang="en-US" sz="2700" dirty="0" smtClean="0"/>
                <a:t>전반적인 품질은 양호하다고 판단됩니다</a:t>
              </a:r>
              <a:r>
                <a:rPr lang="en-US" altLang="ko-KR" sz="2700" dirty="0" smtClean="0"/>
                <a:t>. </a:t>
              </a:r>
              <a:r>
                <a:rPr lang="ko-KR" altLang="en-US" sz="2700" dirty="0" smtClean="0"/>
                <a:t>다만</a:t>
              </a:r>
              <a:r>
                <a:rPr lang="en-US" altLang="ko-KR" sz="2700" dirty="0" smtClean="0"/>
                <a:t>, </a:t>
              </a:r>
              <a:r>
                <a:rPr lang="ko-KR" altLang="en-US" sz="2700" dirty="0" smtClean="0"/>
                <a:t>일부 세부적인 부분에서 개선의 여지가 있으며</a:t>
              </a:r>
              <a:r>
                <a:rPr lang="en-US" altLang="ko-KR" sz="2700" dirty="0" smtClean="0"/>
                <a:t>, </a:t>
              </a:r>
              <a:r>
                <a:rPr lang="ko-KR" altLang="en-US" sz="2700" dirty="0" smtClean="0"/>
                <a:t>사용자 경험 및 최적화 </a:t>
              </a:r>
              <a:r>
                <a:rPr lang="ko-KR" altLang="en-US" sz="2700" dirty="0" smtClean="0"/>
                <a:t>측면에서 추가적인 보완이 필요해 보입니다</a:t>
              </a:r>
              <a:r>
                <a:rPr lang="en-US" altLang="ko-KR" sz="2700" dirty="0" smtClean="0"/>
                <a:t>.</a:t>
              </a:r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4077446"/>
            <a:chOff x="541891" y="3746925"/>
            <a:chExt cx="5363941" cy="2718297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974312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/>
                <a:t>해도해도 </a:t>
              </a:r>
              <a:r>
                <a:rPr lang="ko-KR" altLang="en-US" sz="2700" dirty="0" err="1"/>
                <a:t>부족한것이</a:t>
              </a:r>
              <a:r>
                <a:rPr lang="ko-KR" altLang="en-US" sz="2700" dirty="0"/>
                <a:t> 보이는게 사람이라</a:t>
              </a:r>
            </a:p>
            <a:p>
              <a:pPr algn="ctr"/>
              <a:r>
                <a:rPr lang="ko-KR" altLang="en-US" sz="2700" dirty="0"/>
                <a:t>보완할 점을 </a:t>
              </a:r>
              <a:r>
                <a:rPr lang="ko-KR" altLang="en-US" sz="2700" dirty="0" err="1"/>
                <a:t>나열할수</a:t>
              </a:r>
              <a:r>
                <a:rPr lang="ko-KR" altLang="en-US" sz="2700" dirty="0"/>
                <a:t> 없습니다</a:t>
              </a:r>
              <a:r>
                <a:rPr lang="en-US" altLang="ko-KR" sz="2700" dirty="0"/>
                <a:t>.</a:t>
              </a:r>
              <a:r>
                <a:rPr lang="ko-KR" altLang="en-US" sz="2700" dirty="0" err="1"/>
                <a:t>ㅠㅠ</a:t>
              </a:r>
              <a:endParaRPr lang="ko-KR" altLang="en-US" sz="2700" dirty="0"/>
            </a:p>
            <a:p>
              <a:pPr algn="ctr"/>
              <a:endParaRPr lang="ko-KR" altLang="en-US" sz="2700" dirty="0"/>
            </a:p>
            <a:p>
              <a:pPr algn="ctr"/>
              <a:r>
                <a:rPr lang="ko-KR" altLang="en-US" sz="2700" dirty="0"/>
                <a:t>모두들 앞으로 바라보는 길에 큰 성공을 하길 기원합니다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5"/>
            <a:ext cx="8045912" cy="2961468"/>
            <a:chOff x="6396215" y="4490910"/>
            <a:chExt cx="5363941" cy="1861655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861655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 smtClean="0"/>
            </a:p>
            <a:p>
              <a:pPr algn="ctr"/>
              <a:r>
                <a:rPr lang="ko-KR" altLang="en-US" sz="2700" dirty="0" smtClean="0"/>
                <a:t>이번 </a:t>
              </a:r>
              <a:r>
                <a:rPr lang="ko-KR" altLang="en-US" sz="2700" dirty="0"/>
                <a:t>프로젝트를 수행하면서 팀워크의 중요성을 </a:t>
              </a:r>
            </a:p>
            <a:p>
              <a:pPr algn="ctr"/>
              <a:r>
                <a:rPr lang="ko-KR" altLang="en-US" sz="2700" dirty="0"/>
                <a:t>다시 한 번 느꼈습니다</a:t>
              </a:r>
              <a:r>
                <a:rPr lang="en-US" altLang="ko-KR" sz="2700" dirty="0"/>
                <a:t>. </a:t>
              </a:r>
            </a:p>
            <a:p>
              <a:pPr algn="ctr"/>
              <a:r>
                <a:rPr lang="ko-KR" altLang="en-US" sz="2700" dirty="0"/>
                <a:t>아쉬운 점은 있었지만</a:t>
              </a:r>
              <a:r>
                <a:rPr lang="en-US" altLang="ko-KR" sz="2700" dirty="0"/>
                <a:t>, </a:t>
              </a:r>
              <a:r>
                <a:rPr lang="ko-KR" altLang="en-US" sz="2700" dirty="0"/>
                <a:t>이를 통해 향후 프로젝트에서 개선할 방향을 명확히 알게 되었으며</a:t>
              </a:r>
              <a:r>
                <a:rPr lang="en-US" altLang="ko-KR" sz="2700" dirty="0"/>
                <a:t>,</a:t>
              </a:r>
            </a:p>
            <a:p>
              <a:pPr algn="ctr"/>
              <a:r>
                <a:rPr lang="ko-KR" altLang="en-US" sz="2700" dirty="0"/>
                <a:t>더 나은 결과물을 위한 기틀을 마련할 수 있는 </a:t>
              </a:r>
            </a:p>
            <a:p>
              <a:pPr algn="ctr"/>
              <a:r>
                <a:rPr lang="ko-KR" altLang="en-US" sz="2700" dirty="0"/>
                <a:t>좋은 </a:t>
              </a:r>
              <a:r>
                <a:rPr lang="ko-KR" altLang="en-US" sz="2700" dirty="0" smtClean="0"/>
                <a:t>경험이었습니다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1785379"/>
            <a:ext cx="8045912" cy="3630566"/>
            <a:chOff x="6396215" y="2035341"/>
            <a:chExt cx="5363941" cy="2420377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2047608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 smtClean="0"/>
            </a:p>
            <a:p>
              <a:pPr algn="ctr"/>
              <a:r>
                <a:rPr lang="ko-KR" altLang="en-US" sz="2700" dirty="0" smtClean="0"/>
                <a:t>효과적인 </a:t>
              </a:r>
              <a:r>
                <a:rPr lang="ko-KR" altLang="en-US" sz="2700" dirty="0"/>
                <a:t>소통과 업무 분담 덕분에 주요 기능을 안정적으로 구현하며 프로젝트 목표를 달성했습니다</a:t>
              </a:r>
              <a:r>
                <a:rPr lang="en-US" altLang="ko-KR" sz="2700" dirty="0"/>
                <a:t>. </a:t>
              </a:r>
            </a:p>
            <a:p>
              <a:pPr algn="ctr"/>
              <a:r>
                <a:rPr lang="ko-KR" altLang="en-US" sz="2700" dirty="0"/>
                <a:t>다만</a:t>
              </a:r>
              <a:r>
                <a:rPr lang="en-US" altLang="ko-KR" sz="2700" dirty="0"/>
                <a:t>, </a:t>
              </a:r>
              <a:r>
                <a:rPr lang="ko-KR" altLang="en-US" sz="2700" dirty="0"/>
                <a:t>초기 기획 단계에서 세부 계획이 부족하여 </a:t>
              </a:r>
            </a:p>
            <a:p>
              <a:pPr algn="ctr"/>
              <a:r>
                <a:rPr lang="ko-KR" altLang="en-US" sz="2700" dirty="0"/>
                <a:t>일부 기능이 늦어졌고 개선 및 테스트 시간이 </a:t>
              </a:r>
            </a:p>
            <a:p>
              <a:pPr algn="ctr"/>
              <a:r>
                <a:rPr lang="ko-KR" altLang="en-US" sz="2700" dirty="0"/>
                <a:t>부족한 점이 아쉽습니다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91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smtClean="0"/>
                <a:t>기능들을 </a:t>
              </a:r>
              <a:r>
                <a:rPr lang="ko-KR" altLang="en-US" sz="2700" dirty="0" smtClean="0"/>
                <a:t>완성하지 못한 부분이 있어서 개인적으로 아쉬움이 많았지만 팀원들의 많은 도움이 있었기에 프로젝트를 끝까지 할 수 있었다고 생각합니다</a:t>
              </a:r>
              <a:r>
                <a:rPr lang="en-US" altLang="ko-KR" sz="2700" dirty="0" smtClean="0"/>
                <a:t>. </a:t>
              </a:r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err="1" smtClean="0"/>
                <a:t>상품문의를</a:t>
              </a:r>
              <a:r>
                <a:rPr lang="ko-KR" altLang="en-US" sz="2700" dirty="0" smtClean="0"/>
                <a:t> 할 때 고객문의 작성 폼에서</a:t>
              </a:r>
              <a:r>
                <a:rPr lang="ko-KR" altLang="en-US" sz="2700" dirty="0"/>
                <a:t> 상품 정보를</a:t>
              </a:r>
              <a:r>
                <a:rPr lang="ko-KR" altLang="en-US" sz="2700" dirty="0" smtClean="0"/>
                <a:t> 확인할 수 있게 보완하고 싶습니다</a:t>
              </a:r>
              <a:r>
                <a:rPr lang="en-US" altLang="ko-KR" sz="2700" dirty="0" smtClean="0"/>
                <a:t>.</a:t>
              </a:r>
              <a:r>
                <a:rPr lang="ko-KR" altLang="en-US" sz="2700" dirty="0" smtClean="0"/>
                <a:t>    </a:t>
              </a:r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smtClean="0"/>
                <a:t>프로젝트를 하면서 부족한 점에 대해서 잘 알게 되었고 팀원간의 의사소통이 확실히 중요하다고 생각되었습니다</a:t>
              </a:r>
              <a:r>
                <a:rPr lang="en-US" altLang="ko-KR" sz="2700" dirty="0" smtClean="0"/>
                <a:t>.</a:t>
              </a:r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 smtClean="0">
                <a:latin typeface="+mj-ea"/>
              </a:endParaRPr>
            </a:p>
            <a:p>
              <a:pPr algn="ctr"/>
              <a:r>
                <a:rPr lang="ko-KR" altLang="en-US" sz="2700" dirty="0" smtClean="0">
                  <a:latin typeface="+mj-ea"/>
                </a:rPr>
                <a:t>프로젝트를 하면서 새로운 기능들을 구현하는 부분들은 많이 </a:t>
              </a:r>
              <a:r>
                <a:rPr lang="ko-KR" altLang="en-US" sz="2700" dirty="0">
                  <a:latin typeface="+mj-ea"/>
                </a:rPr>
                <a:t>헤매고 </a:t>
              </a:r>
              <a:r>
                <a:rPr lang="ko-KR" altLang="en-US" sz="2700" dirty="0" smtClean="0">
                  <a:latin typeface="+mj-ea"/>
                </a:rPr>
                <a:t>어려웠지만 끝까지</a:t>
              </a:r>
              <a:endParaRPr lang="en-US" altLang="ko-KR" sz="2700" dirty="0">
                <a:latin typeface="+mj-ea"/>
              </a:endParaRPr>
            </a:p>
            <a:p>
              <a:pPr algn="ctr"/>
              <a:r>
                <a:rPr lang="ko-KR" altLang="en-US" sz="2700" dirty="0">
                  <a:latin typeface="+mj-ea"/>
                </a:rPr>
                <a:t>포기하지 </a:t>
              </a:r>
              <a:r>
                <a:rPr lang="ko-KR" altLang="en-US" sz="2700" dirty="0" smtClean="0">
                  <a:latin typeface="+mj-ea"/>
                </a:rPr>
                <a:t>않고 프로젝트를 함께 했기 때문에 너무 감사했습니다</a:t>
              </a:r>
              <a:r>
                <a:rPr lang="en-US" altLang="ko-KR" sz="2700" dirty="0" smtClean="0">
                  <a:latin typeface="+mj-ea"/>
                </a:rPr>
                <a:t>.</a:t>
              </a:r>
              <a:endParaRPr lang="ko-KR" altLang="en-US" sz="2700" dirty="0">
                <a:latin typeface="+mj-ea"/>
              </a:endParaRPr>
            </a:p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92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/>
                <a:t>많은 데이터들을 수집하느라 자바 코드를 작성하는 것은 많이 못했지만 팀원들과 함께 했기에 잘 끝마칠 수 있던 것 같습니다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/>
                <a:t>관리자 페이지에서 </a:t>
              </a:r>
              <a:r>
                <a:rPr lang="ko-KR" altLang="en-US" sz="2700" dirty="0" err="1"/>
                <a:t>주문관리와</a:t>
              </a:r>
              <a:r>
                <a:rPr lang="ko-KR" altLang="en-US" sz="2700" dirty="0"/>
                <a:t> 관련된 </a:t>
              </a:r>
              <a:r>
                <a:rPr lang="en-US" altLang="ko-KR" sz="2700" dirty="0"/>
                <a:t>view </a:t>
              </a:r>
              <a:r>
                <a:rPr lang="ko-KR" altLang="en-US" sz="2700" dirty="0"/>
                <a:t>페이지를 만들면 좋을 것 같습니다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2700" dirty="0" smtClean="0"/>
            </a:p>
            <a:p>
              <a:pPr algn="ctr"/>
              <a:r>
                <a:rPr lang="ko-KR" altLang="en-US" sz="2700" dirty="0" smtClean="0"/>
                <a:t>프로젝트를 </a:t>
              </a:r>
              <a:r>
                <a:rPr lang="ko-KR" altLang="en-US" sz="2700" dirty="0"/>
                <a:t>진행하면서 부족한 점들에 대해 알게 되었고</a:t>
              </a:r>
              <a:r>
                <a:rPr lang="en-US" altLang="ko-KR" sz="2700" dirty="0"/>
                <a:t>, </a:t>
              </a:r>
              <a:r>
                <a:rPr lang="ko-KR" altLang="en-US" sz="2700" dirty="0" err="1"/>
                <a:t>조원들과의</a:t>
              </a:r>
              <a:r>
                <a:rPr lang="ko-KR" altLang="en-US" sz="2700" dirty="0"/>
                <a:t> 협업과 의사소통이 중요하다고 생각했습니다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/>
                <a:t>프로젝트를 진행하면서 여러 기능들을 구현하기 위해 많이 </a:t>
              </a:r>
              <a:r>
                <a:rPr lang="ko-KR" altLang="en-US" sz="2700" dirty="0" err="1"/>
                <a:t>해맸었지만</a:t>
              </a:r>
              <a:r>
                <a:rPr lang="en-US" altLang="ko-KR" sz="2700" dirty="0"/>
                <a:t>.</a:t>
              </a:r>
              <a:r>
                <a:rPr lang="ko-KR" altLang="en-US" sz="2700" dirty="0"/>
                <a:t>끝까지 함께 했기에 잘 마칠 수 있었습니다</a:t>
              </a:r>
              <a:r>
                <a:rPr lang="en-US" altLang="ko-KR" sz="2700" dirty="0"/>
                <a:t>.</a:t>
              </a:r>
              <a:endParaRPr lang="ko-KR" altLang="en-US" sz="2700" dirty="0"/>
            </a:p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93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94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95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</TotalTime>
  <Words>3517</Words>
  <Application>Microsoft Office PowerPoint</Application>
  <PresentationFormat>사용자 지정</PresentationFormat>
  <Paragraphs>980</Paragraphs>
  <Slides>95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2" baseType="lpstr">
      <vt:lpstr>나눔고딕</vt:lpstr>
      <vt:lpstr>맑은 고딕</vt:lpstr>
      <vt:lpstr>함초롬바탕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수행 경과(RPA) / 프로세스 상세 내용</vt:lpstr>
      <vt:lpstr>프로젝트 수행 경과(RPA) / 프로세스 상세 내용</vt:lpstr>
      <vt:lpstr>프로젝트 활용 방안 및 기대 효과</vt:lpstr>
      <vt:lpstr>자체 평가 의견 - 강채윤</vt:lpstr>
      <vt:lpstr>자체 평가 의견 - 김범석</vt:lpstr>
      <vt:lpstr>자체 평가 의견 - 김지현</vt:lpstr>
      <vt:lpstr>자체 평가 의견 - 손유빈</vt:lpstr>
      <vt:lpstr>출처</vt:lpstr>
      <vt:lpstr> GitHub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이커머스 7차</cp:lastModifiedBy>
  <cp:revision>227</cp:revision>
  <dcterms:created xsi:type="dcterms:W3CDTF">2006-08-16T00:00:00Z</dcterms:created>
  <dcterms:modified xsi:type="dcterms:W3CDTF">2024-11-13T12:51:31Z</dcterms:modified>
  <cp:version>0906.0100.01</cp:version>
</cp:coreProperties>
</file>